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29" autoAdjust="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BECF7-6829-449F-8BEE-E4AB38B2F560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DBE3-F0ED-4DF6-9DF3-C8763FCD00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2404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Queen = calm and serene = Order = Historical</a:t>
            </a:r>
            <a:r>
              <a:rPr kumimoji="1" lang="en-US" altLang="ja-JP" baseline="0" dirty="0" smtClean="0"/>
              <a:t> social order and calm</a:t>
            </a:r>
          </a:p>
          <a:p>
            <a:r>
              <a:rPr kumimoji="1" lang="en-US" altLang="ja-JP" baseline="0" dirty="0" smtClean="0"/>
              <a:t>Darwin = Deep in thought = intellectual scientific life</a:t>
            </a:r>
          </a:p>
          <a:p>
            <a:r>
              <a:rPr kumimoji="1" lang="en-US" altLang="ja-JP" baseline="0" dirty="0" smtClean="0"/>
              <a:t>Beagle = Ruler of the seas = exploration = discovery of the exotic (bird / flowers) = Brit exploration benefits everyone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DBE3-F0ED-4DF6-9DF3-C8763FCD00E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2048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“Uncle Ho” = friendly face,</a:t>
            </a:r>
            <a:r>
              <a:rPr kumimoji="1" lang="en-US" altLang="ja-JP" baseline="0" dirty="0" smtClean="0"/>
              <a:t> knowing grin.</a:t>
            </a:r>
          </a:p>
          <a:p>
            <a:r>
              <a:rPr kumimoji="1" lang="en-US" altLang="ja-JP" baseline="0" dirty="0" smtClean="0"/>
              <a:t>Cotton factory = Cotton a key industry = workers (communist priorities)</a:t>
            </a:r>
          </a:p>
          <a:p>
            <a:r>
              <a:rPr kumimoji="1" lang="en-US" altLang="ja-JP" baseline="0" dirty="0" smtClean="0"/>
              <a:t>Workers = everyone busy, same clothes, no boss, everyone same height = social equality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DBE3-F0ED-4DF6-9DF3-C8763FCD00E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5036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Hilary – Bigger than Mount Cook, rugged, tough but good fun. He looks real. Looks</a:t>
            </a:r>
            <a:r>
              <a:rPr kumimoji="1" lang="en-US" altLang="ja-JP" baseline="0" dirty="0" smtClean="0"/>
              <a:t> like he respects/loves Mt Cook more than Everest. Hilary = conquering nature.</a:t>
            </a:r>
          </a:p>
          <a:p>
            <a:r>
              <a:rPr kumimoji="1" lang="en-US" altLang="ja-JP" baseline="0" dirty="0" smtClean="0"/>
              <a:t>Yellow eyed penguin – native to NZ. Their colonies are a popular tourist location. Considered the oldest type of penguin. Big conservation campaign is ongoing.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DBE3-F0ED-4DF6-9DF3-C8763FCD00E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5036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Euros were designed to be as neutral as possible – no famous people</a:t>
            </a:r>
            <a:r>
              <a:rPr kumimoji="1" lang="en-US" altLang="ja-JP" baseline="0" dirty="0" smtClean="0"/>
              <a:t>, places </a:t>
            </a:r>
            <a:r>
              <a:rPr kumimoji="1" lang="en-US" altLang="ja-JP" baseline="0" dirty="0" err="1" smtClean="0"/>
              <a:t>etc</a:t>
            </a:r>
            <a:r>
              <a:rPr kumimoji="1" lang="en-US" altLang="ja-JP" baseline="0" dirty="0" smtClean="0"/>
              <a:t> just images of things that don’t exist so that one nation doesn’t feel more important than another. Shows the paranoia of </a:t>
            </a:r>
            <a:r>
              <a:rPr kumimoji="1" lang="en-US" altLang="ja-JP" baseline="0" dirty="0" err="1" smtClean="0"/>
              <a:t>european</a:t>
            </a:r>
            <a:r>
              <a:rPr kumimoji="1" lang="en-US" altLang="ja-JP" baseline="0" dirty="0" smtClean="0"/>
              <a:t> disintegration (WW1, WW2 </a:t>
            </a:r>
            <a:r>
              <a:rPr kumimoji="1" lang="en-US" altLang="ja-JP" baseline="0" dirty="0" err="1" smtClean="0"/>
              <a:t>etc</a:t>
            </a:r>
            <a:r>
              <a:rPr kumimoji="1" lang="en-US" altLang="ja-JP" baseline="0" dirty="0" smtClean="0"/>
              <a:t>)</a:t>
            </a:r>
            <a:endParaRPr kumimoji="1" lang="en-US" altLang="ja-JP" dirty="0" smtClean="0"/>
          </a:p>
          <a:p>
            <a:r>
              <a:rPr kumimoji="1" lang="en-US" altLang="ja-JP" dirty="0" smtClean="0"/>
              <a:t>Gothic Arches = pan </a:t>
            </a:r>
            <a:r>
              <a:rPr kumimoji="1" lang="en-US" altLang="ja-JP" dirty="0" err="1" smtClean="0"/>
              <a:t>european</a:t>
            </a:r>
            <a:r>
              <a:rPr kumimoji="1" lang="en-US" altLang="ja-JP" dirty="0" smtClean="0"/>
              <a:t> style = represent support</a:t>
            </a:r>
          </a:p>
          <a:p>
            <a:r>
              <a:rPr kumimoji="1" lang="en-US" altLang="ja-JP" dirty="0" smtClean="0"/>
              <a:t>Bridges = linking</a:t>
            </a:r>
          </a:p>
          <a:p>
            <a:r>
              <a:rPr kumimoji="1" lang="en-US" altLang="ja-JP" dirty="0" smtClean="0"/>
              <a:t>Map is interesting as it includes UK which doesn’t use the Euro</a:t>
            </a:r>
            <a:r>
              <a:rPr kumimoji="1" lang="en-US" altLang="ja-JP" baseline="0" dirty="0" smtClean="0"/>
              <a:t> = keeping the door open? Interestingly the UK wanted a special deal whereby they could make their own Euros. The bureaucrats in Brussels had a fit!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DBE3-F0ED-4DF6-9DF3-C8763FCD00E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2048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Noguchi</a:t>
            </a:r>
            <a:r>
              <a:rPr kumimoji="1" lang="en-US" altLang="ja-JP" baseline="0" dirty="0" smtClean="0"/>
              <a:t> is a classic – In Japan he is remembered fondly as a pioneer in the creation of a vaccine for Yellow Fever.(endemic to </a:t>
            </a:r>
            <a:r>
              <a:rPr kumimoji="1" lang="en-US" altLang="ja-JP" baseline="0" dirty="0" smtClean="0"/>
              <a:t>Africa and South America, </a:t>
            </a:r>
            <a:r>
              <a:rPr kumimoji="1" lang="en-US" altLang="ja-JP" baseline="0" dirty="0" smtClean="0"/>
              <a:t>not Japan)  = Science, Japan’s internationalism and benevolence to the world outside Japan.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Also from a poor family and lost the use of a hand as a baby. = Triumph over adversary = </a:t>
            </a:r>
            <a:r>
              <a:rPr kumimoji="1" lang="en-US" altLang="ja-JP" baseline="0" dirty="0" err="1" smtClean="0"/>
              <a:t>gambaru</a:t>
            </a:r>
            <a:r>
              <a:rPr kumimoji="1" lang="en-US" altLang="ja-JP" baseline="0" dirty="0" smtClean="0"/>
              <a:t> spirit.</a:t>
            </a:r>
          </a:p>
          <a:p>
            <a:r>
              <a:rPr kumimoji="1" lang="en-US" altLang="ja-JP" baseline="0" dirty="0" smtClean="0"/>
              <a:t>Actually he was a bit of a nutter. He died of yellow fever and got a number of his co workers infected too. His major research was with </a:t>
            </a:r>
            <a:r>
              <a:rPr kumimoji="1" lang="en-US" altLang="ja-JP" baseline="0" dirty="0" smtClean="0"/>
              <a:t>syphilis</a:t>
            </a:r>
            <a:r>
              <a:rPr kumimoji="1" lang="en-US" altLang="ja-JP" baseline="0" dirty="0" smtClean="0"/>
              <a:t>! during which he dabbled in human experimentation with invalids. Nice one</a:t>
            </a:r>
            <a:r>
              <a:rPr kumimoji="1" lang="en-US" altLang="ja-JP" baseline="0" dirty="0" smtClean="0"/>
              <a:t>. He also accidently infected himself with syphilis and never had it treated which reportedly made him insane.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Fuji – everlasting symbol of Japan in so many ways. All the flowers give the impression of “</a:t>
            </a:r>
            <a:r>
              <a:rPr kumimoji="1" lang="en-US" altLang="ja-JP" baseline="0" dirty="0" err="1" smtClean="0"/>
              <a:t>washi</a:t>
            </a:r>
            <a:r>
              <a:rPr kumimoji="1" lang="en-US" altLang="ja-JP" baseline="0" dirty="0" smtClean="0"/>
              <a:t>” – Japanese hand made paper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DBE3-F0ED-4DF6-9DF3-C8763FCD00E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2048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6324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1750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6759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5156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2876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7399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2558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8722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1314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49170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3768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877A-B66C-4C82-9CCD-D1DF22CFAEE7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B91C-F32E-4EA7-996C-8BEE31766E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565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docid=SAq-iEJaMjSH7M&amp;tbnid=Cp4TU7Ze4oJMEM:&amp;ved=0CAUQjRw&amp;url=http://www.thednastore.com/dnastuff/charlesdarwinnote.html&amp;ei=Vnl0U4rqNIbZkgX3zIDgBQ&amp;bvm=bv.66699033,d.c2E&amp;psig=AFQjCNFTz7BUoi9EpzUEehHGCB-8qEPF2w&amp;ust=140022855293384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jp/url?sa=i&amp;rct=j&amp;q=&amp;esrc=s&amp;source=images&amp;cd=&amp;cad=rja&amp;uact=8&amp;docid=5kzQ5sOKeveO1M&amp;tbnid=wei8cvY0yA9CoM:&amp;ved=0CAUQjRw&amp;url=http://malankaranazrani.com/?p=2179&amp;ei=h3l0U-GYFZHQkAWh-4HgDw&amp;bvm=bv.66699033,d.c2E&amp;psig=AFQjCNFbLgk9M1MHyCi2IqiPYlLjahrf2Q&amp;ust=1400228612172079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docid=QG2TRlxnA6WN6M&amp;tbnid=sKcY3b_InoaINM:&amp;ved=0CAUQjRw&amp;url=http://users.kymp.net/p402287a/Suoramyynti/BanknotesCoins/VIETNAM/Vietnam.html&amp;ei=Xnp0U-TTJYTJkwWO14GYDA&amp;bvm=bv.66699033,d.c2E&amp;psig=AFQjCNEzeCjJADGjggi1_T-XYsNmQeVlfw&amp;ust=140022879219203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jp/url?sa=i&amp;rct=j&amp;q=&amp;esrc=s&amp;source=images&amp;cd=&amp;cad=rja&amp;uact=8&amp;docid=y06HT6QMM0HaTM&amp;tbnid=Ud0AFvM3WxP47M:&amp;ved=0CAUQjRw&amp;url=http://www.traveller.org/currency/nz-notes-5.html&amp;ei=RoF0U-OkMYjOkQXq9oGADw&amp;bvm=bv.66699033,d.c2E&amp;psig=AFQjCNHih-L1ickAjhdQHik0swToPHUbHg&amp;ust=14002305250023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docid=NGhchNd6hmk4_M&amp;tbnid=GDTV_8wMuRu53M:&amp;ved=0CAUQjRw&amp;url=http://www.tomchao.com/eu/eu16.html&amp;ei=GIR0U5fMMoPUkwWq_4GoBQ&amp;bvm=bv.66699033,d.c2E&amp;psig=AFQjCNGVNf2hPB0qVem_myEFB0mIptkcMQ&amp;ust=1400231299776019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jp/url?sa=i&amp;rct=j&amp;q=&amp;esrc=s&amp;source=images&amp;cd=&amp;cad=rja&amp;uact=8&amp;docid=ifhDsh6Nott3HM&amp;tbnid=waxeCBH_1Q1aVM:&amp;ved=0CAUQjRw&amp;url=http://www.photographersdirect.com/buyers/stockphoto.asp?imageid=1453650&amp;ei=PIR0U8eXNc6WkwXmvIC4Aw&amp;bvm=bv.66699033,d.c2E&amp;psig=AFQjCNGVNf2hPB0qVem_myEFB0mIptkcMQ&amp;ust=1400231299776019" TargetMode="Externa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docid=PdC8WKbSnr245M&amp;tbnid=-vuvN8Z7tNYmYM:&amp;ved=0CAUQjRw&amp;url=http://www.babylonbanknotes.com/japan.html&amp;ei=fod0U6OZIoymkwXks4DoAg&amp;bvm=bv.66699033,d.c2E&amp;psig=AFQjCNF5QaRBFiMqrilyuGo1-w_dQXwlSA&amp;ust=140023212540992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onomicvoice.com/wp-content/uploads/2014/04/World-bank-Notes-by-Veronida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1196752"/>
            <a:ext cx="7920880" cy="43204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kumimoji="1" lang="en-US" altLang="ja-JP" sz="80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banknotes</a:t>
            </a:r>
            <a:br>
              <a:rPr kumimoji="1" lang="en-US" altLang="ja-JP" sz="80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kumimoji="1" lang="en-US" altLang="ja-JP" sz="8000" b="1" dirty="0" smtClean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of the World</a:t>
            </a:r>
            <a:endParaRPr kumimoji="1" lang="ja-JP" altLang="en-US" sz="8000" b="1" dirty="0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6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  <a:solidFill>
            <a:schemeClr val="bg1"/>
          </a:solidFill>
          <a:ln w="12700">
            <a:solidFill>
              <a:schemeClr val="tx1"/>
            </a:solidFill>
          </a:ln>
          <a:effectLst>
            <a:softEdge rad="127000"/>
          </a:effectLst>
        </p:spPr>
        <p:txBody>
          <a:bodyPr/>
          <a:lstStyle/>
          <a:p>
            <a:r>
              <a:rPr kumimoji="1" lang="en-US" altLang="ja-JP" b="1" dirty="0" smtClean="0"/>
              <a:t>The British </a:t>
            </a:r>
            <a:r>
              <a:rPr kumimoji="1" lang="en-US" altLang="ja-JP" b="1" dirty="0" smtClean="0"/>
              <a:t>10 Pound note</a:t>
            </a:r>
            <a:endParaRPr kumimoji="1" lang="ja-JP" altLang="en-US" b="1" dirty="0"/>
          </a:p>
        </p:txBody>
      </p:sp>
      <p:pic>
        <p:nvPicPr>
          <p:cNvPr id="2050" name="Picture 2" descr="http://www.thednastore.com/images/coins/scan0035%20(Small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81677"/>
            <a:ext cx="4810382" cy="27164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-8Ti7z9EyNCs/UfI35JoheaI/AAAAAAAABSk/F49Ar4yMPhA/s912/10%2520pound%2520note%2520of%2520Brit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7"/>
            <a:ext cx="4810382" cy="25792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20608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Queen Elizabeth II</a:t>
            </a:r>
            <a:endParaRPr kumimoji="1" lang="ja-JP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42930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Charles Darwin</a:t>
            </a:r>
            <a:endParaRPr kumimoji="1" lang="ja-JP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91983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HMS Beagle</a:t>
            </a:r>
            <a:endParaRPr kumimoji="1" lang="ja-JP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Galapagos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085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  <a:solidFill>
            <a:schemeClr val="bg1"/>
          </a:solidFill>
          <a:ln w="12700">
            <a:solidFill>
              <a:schemeClr val="tx1"/>
            </a:solidFill>
          </a:ln>
          <a:effectLst>
            <a:softEdge rad="127000"/>
          </a:effectLst>
        </p:spPr>
        <p:txBody>
          <a:bodyPr/>
          <a:lstStyle/>
          <a:p>
            <a:r>
              <a:rPr kumimoji="1" lang="en-US" altLang="ja-JP" b="1" dirty="0" smtClean="0"/>
              <a:t>The Vietnamese 2000 Dong note</a:t>
            </a:r>
            <a:endParaRPr kumimoji="1" lang="ja-JP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7610" y="226754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Ho Chi Minh</a:t>
            </a:r>
            <a:endParaRPr kumimoji="1" lang="ja-JP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67610" y="42930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Cotton Factory</a:t>
            </a:r>
            <a:endParaRPr kumimoji="1" lang="ja-JP" altLang="en-US" sz="2400" dirty="0"/>
          </a:p>
        </p:txBody>
      </p:sp>
      <p:pic>
        <p:nvPicPr>
          <p:cNvPr id="4098" name="Picture 2" descr="http://users.kymp.net/p402287a/Suoramyynti/BanknotesCoins/VIETNAM/1988%20Vietnam%202000%20Dong%20sn938%20small%20font%20UNC%204,95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9" t="1486" r="1249" b="1486"/>
          <a:stretch/>
        </p:blipFill>
        <p:spPr bwMode="auto">
          <a:xfrm>
            <a:off x="457480" y="1274739"/>
            <a:ext cx="5410664" cy="526090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67610" y="49411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Communist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8552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  <a:solidFill>
            <a:schemeClr val="bg1"/>
          </a:solidFill>
          <a:ln w="12700">
            <a:solidFill>
              <a:schemeClr val="tx1"/>
            </a:solidFill>
          </a:ln>
          <a:effectLst>
            <a:softEdge rad="127000"/>
          </a:effectLst>
        </p:spPr>
        <p:txBody>
          <a:bodyPr/>
          <a:lstStyle/>
          <a:p>
            <a:r>
              <a:rPr kumimoji="1" lang="en-US" altLang="ja-JP" b="1" dirty="0" smtClean="0"/>
              <a:t>The New Zealand 5 Dollar note</a:t>
            </a:r>
            <a:endParaRPr kumimoji="1" lang="ja-JP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7610" y="226754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Edmund Hilary</a:t>
            </a:r>
            <a:endParaRPr kumimoji="1" lang="ja-JP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67610" y="42930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Yellow Eyed Penguin</a:t>
            </a:r>
            <a:endParaRPr kumimoji="1" lang="ja-JP" altLang="en-US" sz="2400" dirty="0"/>
          </a:p>
        </p:txBody>
      </p:sp>
      <p:pic>
        <p:nvPicPr>
          <p:cNvPr id="5122" name="Picture 2" descr="http://www.leftovercurrency.com/Resources/NZD-banknote-5-new-zealand-dollars-1999-sir-edmund-hillary-mount-everest-poly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6406"/>
            <a:ext cx="5363836" cy="25746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raveller.org/currency/nz-5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3" y="3914191"/>
            <a:ext cx="5352377" cy="25156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80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  <a:solidFill>
            <a:schemeClr val="bg1"/>
          </a:solidFill>
          <a:ln w="12700">
            <a:solidFill>
              <a:schemeClr val="tx1"/>
            </a:solidFill>
          </a:ln>
          <a:effectLst>
            <a:softEdge rad="127000"/>
          </a:effectLst>
        </p:spPr>
        <p:txBody>
          <a:bodyPr/>
          <a:lstStyle/>
          <a:p>
            <a:r>
              <a:rPr kumimoji="1" lang="en-US" altLang="ja-JP" b="1" dirty="0" smtClean="0"/>
              <a:t>The 20 Euro note</a:t>
            </a:r>
            <a:endParaRPr kumimoji="1" lang="ja-JP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20608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Arches</a:t>
            </a:r>
            <a:endParaRPr kumimoji="1" lang="ja-JP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81092" y="491206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Bridge</a:t>
            </a:r>
            <a:endParaRPr kumimoji="1" lang="ja-JP" altLang="en-US" sz="2400" dirty="0"/>
          </a:p>
        </p:txBody>
      </p:sp>
      <p:pic>
        <p:nvPicPr>
          <p:cNvPr id="6146" name="Picture 2" descr="http://www.tomchao.com/eu/euro2f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4791075" cy="2581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1.photographersdirect.com/img/12419/wm/pd145365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39726"/>
            <a:ext cx="4791075" cy="2606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8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  <a:solidFill>
            <a:schemeClr val="bg1"/>
          </a:solidFill>
          <a:ln w="12700">
            <a:solidFill>
              <a:schemeClr val="tx1"/>
            </a:solidFill>
          </a:ln>
          <a:effectLst>
            <a:softEdge rad="127000"/>
          </a:effectLst>
        </p:spPr>
        <p:txBody>
          <a:bodyPr/>
          <a:lstStyle/>
          <a:p>
            <a:r>
              <a:rPr kumimoji="1" lang="en-US" altLang="ja-JP" b="1" dirty="0" smtClean="0"/>
              <a:t>The 1000 Yen note</a:t>
            </a:r>
            <a:endParaRPr kumimoji="1" lang="ja-JP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3183" y="164073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Hideyo</a:t>
            </a:r>
            <a:r>
              <a:rPr kumimoji="1" lang="en-US" altLang="ja-JP" sz="2400" dirty="0" smtClean="0"/>
              <a:t> Noguchi</a:t>
            </a:r>
            <a:endParaRPr kumimoji="1" lang="ja-JP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81092" y="491206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Fuji</a:t>
            </a:r>
            <a:endParaRPr kumimoji="1" lang="ja-JP" altLang="en-US" sz="2400" dirty="0"/>
          </a:p>
        </p:txBody>
      </p:sp>
      <p:pic>
        <p:nvPicPr>
          <p:cNvPr id="7170" name="Picture 2" descr="http://www.babylonbanknotes.com/uploads/5/7/5/8/5758812/1236317_orig.jpg?17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" b="100000" l="0" r="98866">
                        <a14:foregroundMark x1="6423" y1="53625" x2="94458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12" t="2853" r="3705" b="3005"/>
          <a:stretch/>
        </p:blipFill>
        <p:spPr bwMode="auto">
          <a:xfrm>
            <a:off x="611560" y="1192251"/>
            <a:ext cx="4968552" cy="5123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7541" y="22768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Yellow Fever</a:t>
            </a:r>
            <a:endParaRPr kumimoji="1" lang="ja-JP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87541" y="285293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Syphilis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487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464</Words>
  <Application>Microsoft Office PowerPoint</Application>
  <PresentationFormat>On-screen Show (4:3)</PresentationFormat>
  <Paragraphs>42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banknotes of the World</vt:lpstr>
      <vt:lpstr>The British 10 Pound note</vt:lpstr>
      <vt:lpstr>The Vietnamese 2000 Dong note</vt:lpstr>
      <vt:lpstr>The New Zealand 5 Dollar note</vt:lpstr>
      <vt:lpstr>The 20 Euro note</vt:lpstr>
      <vt:lpstr>The 1000 Yen note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banknotes of the World</dc:title>
  <dc:creator>Anton</dc:creator>
  <cp:lastModifiedBy>anton</cp:lastModifiedBy>
  <cp:revision>11</cp:revision>
  <dcterms:created xsi:type="dcterms:W3CDTF">2014-05-15T08:13:44Z</dcterms:created>
  <dcterms:modified xsi:type="dcterms:W3CDTF">2014-05-28T06:29:54Z</dcterms:modified>
</cp:coreProperties>
</file>