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9"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66" autoAdjust="0"/>
  </p:normalViewPr>
  <p:slideViewPr>
    <p:cSldViewPr>
      <p:cViewPr>
        <p:scale>
          <a:sx n="110" d="100"/>
          <a:sy n="110" d="100"/>
        </p:scale>
        <p:origin x="6" y="1020"/>
      </p:cViewPr>
      <p:guideLst>
        <p:guide orient="horz" pos="2160"/>
        <p:guide pos="2880"/>
      </p:guideLst>
    </p:cSldViewPr>
  </p:slideViewPr>
  <p:notesTextViewPr>
    <p:cViewPr>
      <p:scale>
        <a:sx n="1" d="1"/>
        <a:sy n="1" d="1"/>
      </p:scale>
      <p:origin x="0" y="174"/>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451B9-BEB0-471B-B232-FE3F6A648960}" type="datetimeFigureOut">
              <a:rPr lang="en-US" smtClean="0"/>
              <a:t>5/19/2014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BB60FD-6758-4A39-8126-23A58FC86B3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3 – The highest denomination note shows the highest</a:t>
            </a:r>
            <a:r>
              <a:rPr lang="en-US" baseline="0" dirty="0" smtClean="0"/>
              <a:t> regarded official. </a:t>
            </a:r>
            <a:r>
              <a:rPr lang="en-US" dirty="0" smtClean="0"/>
              <a:t>Kim</a:t>
            </a:r>
            <a:r>
              <a:rPr lang="en-US" baseline="0" dirty="0" smtClean="0"/>
              <a:t> Il Sung is almost like a sun shining through the clouds in the background. </a:t>
            </a:r>
            <a:r>
              <a:rPr lang="en-US" baseline="0" dirty="0" err="1" smtClean="0"/>
              <a:t>Mangyondae</a:t>
            </a:r>
            <a:r>
              <a:rPr lang="en-US" baseline="0" dirty="0" smtClean="0"/>
              <a:t> looks pristine and is surrounded by nature. This begins two themes – the quasi religious glorification of the leaders birthplace (similar to Bethlehem / Mecca / </a:t>
            </a:r>
            <a:r>
              <a:rPr lang="en-US" baseline="0" dirty="0" err="1" smtClean="0"/>
              <a:t>Lumbini</a:t>
            </a:r>
            <a:r>
              <a:rPr lang="en-US" baseline="0" dirty="0" smtClean="0"/>
              <a:t> (Buddha)) and the association between the leaders and the nature of NK.</a:t>
            </a:r>
            <a:endParaRPr lang="en-US" dirty="0"/>
          </a:p>
        </p:txBody>
      </p:sp>
      <p:sp>
        <p:nvSpPr>
          <p:cNvPr id="4" name="Slide Number Placeholder 3"/>
          <p:cNvSpPr>
            <a:spLocks noGrp="1"/>
          </p:cNvSpPr>
          <p:nvPr>
            <p:ph type="sldNum" sz="quarter" idx="10"/>
          </p:nvPr>
        </p:nvSpPr>
        <p:spPr/>
        <p:txBody>
          <a:bodyPr/>
          <a:lstStyle/>
          <a:p>
            <a:fld id="{22BB60FD-6758-4A39-8126-23A58FC86B38}"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4 - The 2</a:t>
            </a:r>
            <a:r>
              <a:rPr lang="en-US" baseline="30000" dirty="0" smtClean="0"/>
              <a:t>nd</a:t>
            </a:r>
            <a:r>
              <a:rPr lang="en-US" dirty="0" smtClean="0"/>
              <a:t> highest</a:t>
            </a:r>
            <a:r>
              <a:rPr lang="en-US" baseline="0" dirty="0" smtClean="0"/>
              <a:t> note goes to Kim </a:t>
            </a:r>
            <a:r>
              <a:rPr lang="en-US" baseline="0" dirty="0" err="1" smtClean="0"/>
              <a:t>Jong</a:t>
            </a:r>
            <a:r>
              <a:rPr lang="en-US" baseline="0" dirty="0" smtClean="0"/>
              <a:t> Il. Surprisingly he doesn’t appear on the note. Maybe he will in the future. What we do have though is the Log cabin where Kim </a:t>
            </a:r>
            <a:r>
              <a:rPr lang="en-US" baseline="0" dirty="0" err="1" smtClean="0"/>
              <a:t>Jong</a:t>
            </a:r>
            <a:r>
              <a:rPr lang="en-US" baseline="0" dirty="0" smtClean="0"/>
              <a:t> Il is supposed to have been born. The log cabin symbolizes his simple, frugal “man of the people” beginnings while again associating the KIM family with nature. The Cabin almost acts as fertilizer to lush flora surrounding it. The cabin is located on </a:t>
            </a:r>
            <a:r>
              <a:rPr lang="en-US" baseline="0" dirty="0" err="1" smtClean="0"/>
              <a:t>Baekdu</a:t>
            </a:r>
            <a:r>
              <a:rPr lang="en-US" baseline="0" dirty="0" smtClean="0"/>
              <a:t> mountain which has numerous. </a:t>
            </a:r>
            <a:r>
              <a:rPr lang="en-US" sz="1200" b="0" i="0" kern="1200" dirty="0" smtClean="0">
                <a:solidFill>
                  <a:schemeClr val="tx1"/>
                </a:solidFill>
                <a:latin typeface="+mn-lt"/>
                <a:ea typeface="+mn-ea"/>
                <a:cs typeface="+mn-cs"/>
              </a:rPr>
              <a:t>Koreans consider Mount </a:t>
            </a:r>
            <a:r>
              <a:rPr lang="en-US" sz="1200" b="0" i="0" kern="1200" dirty="0" err="1" smtClean="0">
                <a:solidFill>
                  <a:schemeClr val="tx1"/>
                </a:solidFill>
                <a:latin typeface="+mn-lt"/>
                <a:ea typeface="+mn-ea"/>
                <a:cs typeface="+mn-cs"/>
              </a:rPr>
              <a:t>Baekdu</a:t>
            </a:r>
            <a:r>
              <a:rPr lang="en-US" sz="1200" b="0" i="0" kern="1200" dirty="0" smtClean="0">
                <a:solidFill>
                  <a:schemeClr val="tx1"/>
                </a:solidFill>
                <a:latin typeface="+mn-lt"/>
                <a:ea typeface="+mn-ea"/>
                <a:cs typeface="+mn-cs"/>
              </a:rPr>
              <a:t> as the place of their ancestral origin and as a sacred mountain. It is also the highest mountain on the Korean peninsula</a:t>
            </a:r>
            <a:endParaRPr lang="en-US" dirty="0"/>
          </a:p>
        </p:txBody>
      </p:sp>
      <p:sp>
        <p:nvSpPr>
          <p:cNvPr id="4" name="Slide Number Placeholder 3"/>
          <p:cNvSpPr>
            <a:spLocks noGrp="1"/>
          </p:cNvSpPr>
          <p:nvPr>
            <p:ph type="sldNum" sz="quarter" idx="10"/>
          </p:nvPr>
        </p:nvSpPr>
        <p:spPr/>
        <p:txBody>
          <a:bodyPr/>
          <a:lstStyle/>
          <a:p>
            <a:fld id="{22BB60FD-6758-4A39-8126-23A58FC86B38}"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5 – Lower denominations</a:t>
            </a:r>
            <a:r>
              <a:rPr lang="en-US" baseline="0" dirty="0" smtClean="0"/>
              <a:t> feature lower level members of society. The 3 workers represent 3 important cultural/ industrial aspects of North Korean life. They are all well fed, well clothed and almost identical (unity of the people) They are looking towards the </a:t>
            </a:r>
            <a:r>
              <a:rPr lang="en-US" baseline="0" dirty="0" err="1" smtClean="0"/>
              <a:t>Juche</a:t>
            </a:r>
            <a:r>
              <a:rPr lang="en-US" baseline="0" dirty="0" smtClean="0"/>
              <a:t> Tower, a monument in Pyongyang which celebrates the country’s self reliance.</a:t>
            </a:r>
          </a:p>
          <a:p>
            <a:r>
              <a:rPr lang="en-US" baseline="0" dirty="0" smtClean="0"/>
              <a:t>On the reverse is a well known monument called the Workers Party Monument which celebrates the workers but more importantly the communist party of NK. Note the lack of nature.</a:t>
            </a:r>
            <a:endParaRPr lang="en-US" dirty="0"/>
          </a:p>
        </p:txBody>
      </p:sp>
      <p:sp>
        <p:nvSpPr>
          <p:cNvPr id="4" name="Slide Number Placeholder 3"/>
          <p:cNvSpPr>
            <a:spLocks noGrp="1"/>
          </p:cNvSpPr>
          <p:nvPr>
            <p:ph type="sldNum" sz="quarter" idx="10"/>
          </p:nvPr>
        </p:nvSpPr>
        <p:spPr/>
        <p:txBody>
          <a:bodyPr/>
          <a:lstStyle/>
          <a:p>
            <a:fld id="{22BB60FD-6758-4A39-8126-23A58FC86B38}"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6 – The military get a nod here. Again 3 figures with the Army at the front as it is the most important</a:t>
            </a:r>
            <a:r>
              <a:rPr lang="en-US" baseline="0" dirty="0" smtClean="0"/>
              <a:t> of the 3 services. Very similar faces indicate their unity. They are looking proudly at a star which represents the communist party. A kind of defensive, comforting ring seems to be extending from the start around the shoulder of the soldier in the front. This might be trying to hint at the mutual support between the party and the military. (In reality the Military get first dibs on food and gasoline).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 the reverse is yet another Pyongyang monument called </a:t>
            </a:r>
            <a:r>
              <a:rPr lang="en-US" sz="1200" dirty="0" smtClean="0"/>
              <a:t>Victory Monument of the Korean War, which is odd as they didn’t win.</a:t>
            </a:r>
          </a:p>
          <a:p>
            <a:endParaRPr lang="en-US" dirty="0"/>
          </a:p>
        </p:txBody>
      </p:sp>
      <p:sp>
        <p:nvSpPr>
          <p:cNvPr id="4" name="Slide Number Placeholder 3"/>
          <p:cNvSpPr>
            <a:spLocks noGrp="1"/>
          </p:cNvSpPr>
          <p:nvPr>
            <p:ph type="sldNum" sz="quarter" idx="10"/>
          </p:nvPr>
        </p:nvSpPr>
        <p:spPr/>
        <p:txBody>
          <a:bodyPr/>
          <a:lstStyle/>
          <a:p>
            <a:fld id="{22BB60FD-6758-4A39-8126-23A58FC86B38}"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AAB3B5E-5A05-4AF6-BD1C-749B74E1F057}" type="datetimeFigureOut">
              <a:rPr lang="en-US" smtClean="0"/>
              <a:pPr/>
              <a:t>5/19/2014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08ABD04-7EE3-48F4-9C6B-026C33D79AE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AB3B5E-5A05-4AF6-BD1C-749B74E1F057}"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ABD04-7EE3-48F4-9C6B-026C33D79A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AB3B5E-5A05-4AF6-BD1C-749B74E1F057}"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ABD04-7EE3-48F4-9C6B-026C33D79A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AB3B5E-5A05-4AF6-BD1C-749B74E1F057}"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ABD04-7EE3-48F4-9C6B-026C33D79A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AAB3B5E-5A05-4AF6-BD1C-749B74E1F057}"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08ABD04-7EE3-48F4-9C6B-026C33D79AE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AB3B5E-5A05-4AF6-BD1C-749B74E1F057}" type="datetimeFigureOut">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ABD04-7EE3-48F4-9C6B-026C33D79A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AAB3B5E-5A05-4AF6-BD1C-749B74E1F057}" type="datetimeFigureOut">
              <a:rPr lang="en-US" smtClean="0"/>
              <a:pPr/>
              <a:t>5/19/2014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8ABD04-7EE3-48F4-9C6B-026C33D79A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AAB3B5E-5A05-4AF6-BD1C-749B74E1F057}" type="datetimeFigureOut">
              <a:rPr lang="en-US" smtClean="0"/>
              <a:pPr/>
              <a:t>5/19/2014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8ABD04-7EE3-48F4-9C6B-026C33D79A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B3B5E-5A05-4AF6-BD1C-749B74E1F057}" type="datetimeFigureOut">
              <a:rPr lang="en-US" smtClean="0"/>
              <a:pPr/>
              <a:t>5/19/2014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8ABD04-7EE3-48F4-9C6B-026C33D79A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AB3B5E-5A05-4AF6-BD1C-749B74E1F057}" type="datetimeFigureOut">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ABD04-7EE3-48F4-9C6B-026C33D79A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AAB3B5E-5A05-4AF6-BD1C-749B74E1F057}" type="datetimeFigureOut">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ABD04-7EE3-48F4-9C6B-026C33D79A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AAB3B5E-5A05-4AF6-BD1C-749B74E1F057}" type="datetimeFigureOut">
              <a:rPr lang="en-US" smtClean="0"/>
              <a:pPr/>
              <a:t>5/19/2014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08ABD04-7EE3-48F4-9C6B-026C33D79A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76400"/>
            <a:ext cx="8229600" cy="1828800"/>
          </a:xfrm>
        </p:spPr>
        <p:txBody>
          <a:bodyPr>
            <a:noAutofit/>
          </a:bodyPr>
          <a:lstStyle/>
          <a:p>
            <a:r>
              <a:rPr lang="en-US" sz="66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tencil" panose="040409050D0802020404" pitchFamily="82" charset="0"/>
              </a:rPr>
              <a:t>The Currency of North Korea</a:t>
            </a:r>
            <a:endParaRPr lang="en-US" sz="6600" b="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tencil" panose="040409050D0802020404" pitchFamily="82" charset="0"/>
            </a:endParaRPr>
          </a:p>
        </p:txBody>
      </p:sp>
      <p:sp>
        <p:nvSpPr>
          <p:cNvPr id="3" name="Subtitle 2"/>
          <p:cNvSpPr>
            <a:spLocks noGrp="1"/>
          </p:cNvSpPr>
          <p:nvPr>
            <p:ph type="subTitle" idx="1"/>
          </p:nvPr>
        </p:nvSpPr>
        <p:spPr>
          <a:xfrm>
            <a:off x="1295400" y="3733800"/>
            <a:ext cx="6400800" cy="990600"/>
          </a:xfrm>
        </p:spPr>
        <p:txBody>
          <a:bodyPr>
            <a:normAutofit/>
          </a:bodyPr>
          <a:lstStyle/>
          <a:p>
            <a:r>
              <a:rPr lang="en-US" sz="4800" dirty="0" smtClean="0">
                <a:latin typeface="Blue Highway Linocut" pitchFamily="2" charset="0"/>
              </a:rPr>
              <a:t>By </a:t>
            </a:r>
            <a:r>
              <a:rPr lang="en-US" sz="4800" dirty="0" err="1" smtClean="0">
                <a:latin typeface="Blue Highway Linocut" pitchFamily="2" charset="0"/>
              </a:rPr>
              <a:t>Sharaku</a:t>
            </a:r>
            <a:r>
              <a:rPr lang="en-US" sz="4800" dirty="0" smtClean="0">
                <a:latin typeface="Blue Highway Linocut" pitchFamily="2" charset="0"/>
              </a:rPr>
              <a:t> </a:t>
            </a:r>
            <a:r>
              <a:rPr lang="en-US" sz="4800" dirty="0" err="1" smtClean="0">
                <a:latin typeface="Blue Highway Linocut" pitchFamily="2" charset="0"/>
              </a:rPr>
              <a:t>Seiya</a:t>
            </a:r>
            <a:endParaRPr lang="en-US" sz="4800" dirty="0">
              <a:latin typeface="Blue Highway Linocut" pitchFamily="2" charset="0"/>
            </a:endParaRPr>
          </a:p>
        </p:txBody>
      </p:sp>
    </p:spTree>
    <p:extLst>
      <p:ext uri="{BB962C8B-B14F-4D97-AF65-F5344CB8AC3E}">
        <p14:creationId xmlns:p14="http://schemas.microsoft.com/office/powerpoint/2010/main" xmlns="" val="2710803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229600" cy="838200"/>
          </a:xfrm>
        </p:spPr>
        <p:txBody>
          <a:bodyPr>
            <a:noAutofit/>
          </a:bodyPr>
          <a:lstStyle/>
          <a:p>
            <a:r>
              <a:rPr lang="en-US" sz="66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tencil" panose="040409050D0802020404" pitchFamily="82" charset="0"/>
              </a:rPr>
              <a:t>North Korea</a:t>
            </a:r>
            <a:endParaRPr lang="en-US" sz="6600" b="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tencil" panose="040409050D0802020404" pitchFamily="82" charset="0"/>
            </a:endParaRPr>
          </a:p>
        </p:txBody>
      </p:sp>
      <p:sp>
        <p:nvSpPr>
          <p:cNvPr id="3" name="Subtitle 2"/>
          <p:cNvSpPr>
            <a:spLocks noGrp="1"/>
          </p:cNvSpPr>
          <p:nvPr>
            <p:ph type="subTitle" idx="1"/>
          </p:nvPr>
        </p:nvSpPr>
        <p:spPr>
          <a:xfrm>
            <a:off x="152400" y="1676400"/>
            <a:ext cx="3581400" cy="4876800"/>
          </a:xfrm>
        </p:spPr>
        <p:txBody>
          <a:bodyPr>
            <a:noAutofit/>
          </a:bodyPr>
          <a:lstStyle/>
          <a:p>
            <a:pPr marL="685800" indent="-685800" algn="l">
              <a:buSzPct val="100000"/>
              <a:buBlip>
                <a:blip r:embed="rId2"/>
              </a:buBlip>
            </a:pPr>
            <a:r>
              <a:rPr lang="en-US" sz="2400" dirty="0" smtClean="0">
                <a:solidFill>
                  <a:schemeClr val="bg1">
                    <a:lumMod val="95000"/>
                    <a:lumOff val="5000"/>
                  </a:schemeClr>
                </a:solidFill>
              </a:rPr>
              <a:t>North Korea is in Asia</a:t>
            </a:r>
          </a:p>
          <a:p>
            <a:pPr marL="685800" indent="-685800" algn="l">
              <a:buSzPct val="100000"/>
              <a:buBlip>
                <a:blip r:embed="rId2"/>
              </a:buBlip>
            </a:pPr>
            <a:r>
              <a:rPr lang="en-US" sz="2400" dirty="0" smtClean="0">
                <a:solidFill>
                  <a:schemeClr val="bg1">
                    <a:lumMod val="95000"/>
                    <a:lumOff val="5000"/>
                  </a:schemeClr>
                </a:solidFill>
              </a:rPr>
              <a:t>It is a communist dictatorship, run by Kim Jon Un</a:t>
            </a:r>
          </a:p>
          <a:p>
            <a:pPr marL="685800" indent="-685800" algn="l">
              <a:buSzPct val="100000"/>
              <a:buBlip>
                <a:blip r:embed="rId2"/>
              </a:buBlip>
            </a:pPr>
            <a:r>
              <a:rPr lang="en-US" sz="2400" dirty="0" smtClean="0">
                <a:solidFill>
                  <a:schemeClr val="bg1">
                    <a:lumMod val="95000"/>
                    <a:lumOff val="5000"/>
                  </a:schemeClr>
                </a:solidFill>
              </a:rPr>
              <a:t>It is very poor and simple</a:t>
            </a:r>
          </a:p>
          <a:p>
            <a:pPr marL="685800" indent="-685800" algn="l">
              <a:buSzPct val="100000"/>
              <a:buBlip>
                <a:blip r:embed="rId2"/>
              </a:buBlip>
            </a:pPr>
            <a:r>
              <a:rPr lang="en-US" sz="2400" dirty="0" smtClean="0">
                <a:solidFill>
                  <a:schemeClr val="bg1">
                    <a:lumMod val="95000"/>
                    <a:lumOff val="5000"/>
                  </a:schemeClr>
                </a:solidFill>
              </a:rPr>
              <a:t>It has a population of 24,000,000</a:t>
            </a:r>
          </a:p>
          <a:p>
            <a:pPr marL="685800" indent="-685800" algn="l">
              <a:buSzPct val="100000"/>
              <a:buBlip>
                <a:blip r:embed="rId2"/>
              </a:buBlip>
            </a:pPr>
            <a:r>
              <a:rPr lang="en-US" sz="2400" dirty="0" smtClean="0">
                <a:solidFill>
                  <a:schemeClr val="bg1">
                    <a:lumMod val="95000"/>
                    <a:lumOff val="5000"/>
                  </a:schemeClr>
                </a:solidFill>
              </a:rPr>
              <a:t>It has an extended military of about 9,500,000</a:t>
            </a:r>
            <a:endParaRPr lang="en-US" sz="2400" dirty="0">
              <a:solidFill>
                <a:schemeClr val="bg1">
                  <a:lumMod val="95000"/>
                  <a:lumOff val="5000"/>
                </a:schemeClr>
              </a:solidFill>
            </a:endParaRPr>
          </a:p>
        </p:txBody>
      </p:sp>
      <p:pic>
        <p:nvPicPr>
          <p:cNvPr id="1026" name="Picture 2" descr="http://www.pbs.org/frontlineworld/stories/northkorea/images/map.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8386" y="1752600"/>
            <a:ext cx="3967939" cy="4343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7060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5000 Won note</a:t>
            </a:r>
            <a:endParaRPr lang="en-US" dirty="0"/>
          </a:p>
        </p:txBody>
      </p:sp>
      <p:sp>
        <p:nvSpPr>
          <p:cNvPr id="4" name="TextBox 3"/>
          <p:cNvSpPr txBox="1"/>
          <p:nvPr/>
        </p:nvSpPr>
        <p:spPr>
          <a:xfrm>
            <a:off x="5943600" y="2133600"/>
            <a:ext cx="2667000" cy="523220"/>
          </a:xfrm>
          <a:prstGeom prst="rect">
            <a:avLst/>
          </a:prstGeom>
          <a:noFill/>
        </p:spPr>
        <p:txBody>
          <a:bodyPr wrap="square" rtlCol="0">
            <a:spAutoFit/>
          </a:bodyPr>
          <a:lstStyle/>
          <a:p>
            <a:r>
              <a:rPr lang="en-US" sz="2800" dirty="0" smtClean="0"/>
              <a:t>Kim Il Sung</a:t>
            </a:r>
            <a:endParaRPr lang="en-US" sz="2800" dirty="0"/>
          </a:p>
        </p:txBody>
      </p:sp>
      <p:sp>
        <p:nvSpPr>
          <p:cNvPr id="5" name="TextBox 4"/>
          <p:cNvSpPr txBox="1"/>
          <p:nvPr/>
        </p:nvSpPr>
        <p:spPr>
          <a:xfrm>
            <a:off x="6019800" y="4953000"/>
            <a:ext cx="2667000" cy="523220"/>
          </a:xfrm>
          <a:prstGeom prst="rect">
            <a:avLst/>
          </a:prstGeom>
          <a:noFill/>
        </p:spPr>
        <p:txBody>
          <a:bodyPr wrap="square" rtlCol="0">
            <a:spAutoFit/>
          </a:bodyPr>
          <a:lstStyle/>
          <a:p>
            <a:r>
              <a:rPr lang="en-US" sz="2800" dirty="0" err="1" smtClean="0"/>
              <a:t>Mangyongdae</a:t>
            </a:r>
            <a:endParaRPr lang="en-US" sz="2800" dirty="0"/>
          </a:p>
        </p:txBody>
      </p:sp>
      <p:pic>
        <p:nvPicPr>
          <p:cNvPr id="16386" name="Picture 2" descr="http://2.bp.blogspot.com/-EiiMNuMS3wg/UA6nlT4YHaI/AAAAAAAAEWQ/CKUuQ3_p9ow/s1600/NKorea5000f.jpg"/>
          <p:cNvPicPr>
            <a:picLocks noChangeAspect="1" noChangeArrowheads="1"/>
          </p:cNvPicPr>
          <p:nvPr/>
        </p:nvPicPr>
        <p:blipFill>
          <a:blip r:embed="rId3" cstate="print"/>
          <a:srcRect/>
          <a:stretch>
            <a:fillRect/>
          </a:stretch>
        </p:blipFill>
        <p:spPr bwMode="auto">
          <a:xfrm>
            <a:off x="228600" y="1524000"/>
            <a:ext cx="5181600" cy="2271269"/>
          </a:xfrm>
          <a:prstGeom prst="rect">
            <a:avLst/>
          </a:prstGeom>
          <a:ln>
            <a:noFill/>
          </a:ln>
          <a:effectLst>
            <a:outerShdw blurRad="292100" dist="139700" dir="2700000" algn="tl" rotWithShape="0">
              <a:srgbClr val="333333">
                <a:alpha val="65000"/>
              </a:srgbClr>
            </a:outerShdw>
          </a:effectLst>
        </p:spPr>
      </p:pic>
      <p:pic>
        <p:nvPicPr>
          <p:cNvPr id="16387" name="Picture 3"/>
          <p:cNvPicPr>
            <a:picLocks noChangeAspect="1" noChangeArrowheads="1"/>
          </p:cNvPicPr>
          <p:nvPr/>
        </p:nvPicPr>
        <p:blipFill>
          <a:blip r:embed="rId4" cstate="print"/>
          <a:srcRect l="9527" t="19513" r="10588" b="19059"/>
          <a:stretch>
            <a:fillRect/>
          </a:stretch>
        </p:blipFill>
        <p:spPr bwMode="auto">
          <a:xfrm>
            <a:off x="228600" y="3837904"/>
            <a:ext cx="5174087" cy="24866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2000 Won note</a:t>
            </a:r>
            <a:endParaRPr lang="en-US" dirty="0"/>
          </a:p>
        </p:txBody>
      </p:sp>
      <p:sp>
        <p:nvSpPr>
          <p:cNvPr id="4" name="TextBox 3"/>
          <p:cNvSpPr txBox="1"/>
          <p:nvPr/>
        </p:nvSpPr>
        <p:spPr>
          <a:xfrm>
            <a:off x="5715000" y="2514600"/>
            <a:ext cx="2667000" cy="523220"/>
          </a:xfrm>
          <a:prstGeom prst="rect">
            <a:avLst/>
          </a:prstGeom>
          <a:noFill/>
        </p:spPr>
        <p:txBody>
          <a:bodyPr wrap="square" rtlCol="0">
            <a:spAutoFit/>
          </a:bodyPr>
          <a:lstStyle/>
          <a:p>
            <a:r>
              <a:rPr lang="en-US" sz="2800" dirty="0" smtClean="0"/>
              <a:t>Log cabin</a:t>
            </a:r>
            <a:endParaRPr lang="en-US" sz="2800" dirty="0"/>
          </a:p>
        </p:txBody>
      </p:sp>
      <p:sp>
        <p:nvSpPr>
          <p:cNvPr id="5" name="TextBox 4"/>
          <p:cNvSpPr txBox="1"/>
          <p:nvPr/>
        </p:nvSpPr>
        <p:spPr>
          <a:xfrm>
            <a:off x="5715000" y="4876800"/>
            <a:ext cx="3276600" cy="523220"/>
          </a:xfrm>
          <a:prstGeom prst="rect">
            <a:avLst/>
          </a:prstGeom>
          <a:noFill/>
        </p:spPr>
        <p:txBody>
          <a:bodyPr wrap="square" rtlCol="0">
            <a:spAutoFit/>
          </a:bodyPr>
          <a:lstStyle/>
          <a:p>
            <a:r>
              <a:rPr lang="en-US" sz="2800" dirty="0" err="1" smtClean="0"/>
              <a:t>Baekdu</a:t>
            </a:r>
            <a:r>
              <a:rPr lang="en-US" sz="2800" dirty="0" smtClean="0"/>
              <a:t> Mountain</a:t>
            </a:r>
            <a:endParaRPr lang="en-US" sz="2800" dirty="0"/>
          </a:p>
        </p:txBody>
      </p:sp>
      <p:pic>
        <p:nvPicPr>
          <p:cNvPr id="17410" name="Picture 2"/>
          <p:cNvPicPr>
            <a:picLocks noChangeAspect="1" noChangeArrowheads="1"/>
          </p:cNvPicPr>
          <p:nvPr/>
        </p:nvPicPr>
        <p:blipFill>
          <a:blip r:embed="rId3" cstate="print"/>
          <a:srcRect l="66324" t="27471" r="7852" b="34310"/>
          <a:stretch>
            <a:fillRect/>
          </a:stretch>
        </p:blipFill>
        <p:spPr bwMode="auto">
          <a:xfrm>
            <a:off x="457200" y="1828800"/>
            <a:ext cx="4648200" cy="42995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 Won note</a:t>
            </a:r>
            <a:endParaRPr lang="en-US" dirty="0"/>
          </a:p>
        </p:txBody>
      </p:sp>
      <p:sp>
        <p:nvSpPr>
          <p:cNvPr id="4" name="TextBox 3"/>
          <p:cNvSpPr txBox="1"/>
          <p:nvPr/>
        </p:nvSpPr>
        <p:spPr>
          <a:xfrm>
            <a:off x="5638800" y="2057400"/>
            <a:ext cx="2971800" cy="954107"/>
          </a:xfrm>
          <a:prstGeom prst="rect">
            <a:avLst/>
          </a:prstGeom>
          <a:noFill/>
        </p:spPr>
        <p:txBody>
          <a:bodyPr wrap="square" rtlCol="0">
            <a:spAutoFit/>
          </a:bodyPr>
          <a:lstStyle/>
          <a:p>
            <a:r>
              <a:rPr lang="en-US" sz="2800" dirty="0" smtClean="0"/>
              <a:t>Engineer, Farmer and Intellectual</a:t>
            </a:r>
            <a:endParaRPr lang="en-US" sz="2800" dirty="0"/>
          </a:p>
        </p:txBody>
      </p:sp>
      <p:sp>
        <p:nvSpPr>
          <p:cNvPr id="5" name="TextBox 4"/>
          <p:cNvSpPr txBox="1"/>
          <p:nvPr/>
        </p:nvSpPr>
        <p:spPr>
          <a:xfrm>
            <a:off x="5715000" y="4267200"/>
            <a:ext cx="3276600" cy="1815882"/>
          </a:xfrm>
          <a:prstGeom prst="rect">
            <a:avLst/>
          </a:prstGeom>
          <a:noFill/>
        </p:spPr>
        <p:txBody>
          <a:bodyPr wrap="square" rtlCol="0">
            <a:spAutoFit/>
          </a:bodyPr>
          <a:lstStyle/>
          <a:p>
            <a:r>
              <a:rPr lang="en-US" sz="2800" dirty="0" smtClean="0"/>
              <a:t>Monument to the Founding of the Workers' Party of Korea</a:t>
            </a:r>
            <a:endParaRPr lang="en-US" sz="2800" dirty="0"/>
          </a:p>
        </p:txBody>
      </p:sp>
      <p:pic>
        <p:nvPicPr>
          <p:cNvPr id="18434" name="Picture 2" descr="http://www.babylonbanknotes.com/uploads/5/7/5/8/5758812/4477257_orig.jpg?171"/>
          <p:cNvPicPr>
            <a:picLocks noChangeAspect="1" noChangeArrowheads="1"/>
          </p:cNvPicPr>
          <p:nvPr/>
        </p:nvPicPr>
        <p:blipFill>
          <a:blip r:embed="rId3" cstate="print"/>
          <a:srcRect l="3125" t="3411" r="3125" b="2796"/>
          <a:stretch>
            <a:fillRect/>
          </a:stretch>
        </p:blipFill>
        <p:spPr bwMode="auto">
          <a:xfrm>
            <a:off x="381000" y="1752600"/>
            <a:ext cx="4904509" cy="4495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Won note</a:t>
            </a:r>
            <a:endParaRPr lang="en-US" dirty="0"/>
          </a:p>
        </p:txBody>
      </p:sp>
      <p:sp>
        <p:nvSpPr>
          <p:cNvPr id="4" name="TextBox 3"/>
          <p:cNvSpPr txBox="1"/>
          <p:nvPr/>
        </p:nvSpPr>
        <p:spPr>
          <a:xfrm>
            <a:off x="5638800" y="2057400"/>
            <a:ext cx="2971800" cy="954107"/>
          </a:xfrm>
          <a:prstGeom prst="rect">
            <a:avLst/>
          </a:prstGeom>
          <a:noFill/>
        </p:spPr>
        <p:txBody>
          <a:bodyPr wrap="square" rtlCol="0">
            <a:spAutoFit/>
          </a:bodyPr>
          <a:lstStyle/>
          <a:p>
            <a:r>
              <a:rPr lang="en-US" sz="2800" dirty="0" smtClean="0"/>
              <a:t>Military personnel</a:t>
            </a:r>
            <a:endParaRPr lang="en-US" sz="2800" dirty="0"/>
          </a:p>
        </p:txBody>
      </p:sp>
      <p:sp>
        <p:nvSpPr>
          <p:cNvPr id="5" name="TextBox 4"/>
          <p:cNvSpPr txBox="1"/>
          <p:nvPr/>
        </p:nvSpPr>
        <p:spPr>
          <a:xfrm>
            <a:off x="5638800" y="4724400"/>
            <a:ext cx="3276600" cy="954107"/>
          </a:xfrm>
          <a:prstGeom prst="rect">
            <a:avLst/>
          </a:prstGeom>
          <a:noFill/>
        </p:spPr>
        <p:txBody>
          <a:bodyPr wrap="square" rtlCol="0">
            <a:spAutoFit/>
          </a:bodyPr>
          <a:lstStyle/>
          <a:p>
            <a:r>
              <a:rPr lang="en-US" sz="2800" dirty="0" smtClean="0"/>
              <a:t>Victory Monument of the Korean War</a:t>
            </a:r>
            <a:endParaRPr lang="en-US" sz="2800" dirty="0"/>
          </a:p>
        </p:txBody>
      </p:sp>
      <p:pic>
        <p:nvPicPr>
          <p:cNvPr id="19458" name="Picture 2" descr="http://www.coins-and-banknotes.com.au/images/banknotes/2009%20North%20Korea%2010%20Won%20copy.jpg"/>
          <p:cNvPicPr>
            <a:picLocks noChangeAspect="1" noChangeArrowheads="1"/>
          </p:cNvPicPr>
          <p:nvPr/>
        </p:nvPicPr>
        <p:blipFill>
          <a:blip r:embed="rId3" cstate="print"/>
          <a:srcRect/>
          <a:stretch>
            <a:fillRect/>
          </a:stretch>
        </p:blipFill>
        <p:spPr bwMode="auto">
          <a:xfrm>
            <a:off x="228600" y="1524000"/>
            <a:ext cx="5238750" cy="472440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269</TotalTime>
  <Words>513</Words>
  <Application>Microsoft Office PowerPoint</Application>
  <PresentationFormat>On-screen Show (4:3)</PresentationFormat>
  <Paragraphs>30</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Apex</vt:lpstr>
      <vt:lpstr>The Currency of North Korea</vt:lpstr>
      <vt:lpstr>North Korea</vt:lpstr>
      <vt:lpstr>5000 Won note</vt:lpstr>
      <vt:lpstr>2000 Won note</vt:lpstr>
      <vt:lpstr>50 Won note</vt:lpstr>
      <vt:lpstr>10 Won note</vt:lpstr>
    </vt:vector>
  </TitlesOfParts>
  <Company>KUIS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Currency of North Korea</dc:title>
  <dc:creator>Administrator</dc:creator>
  <cp:lastModifiedBy>anton</cp:lastModifiedBy>
  <cp:revision>18</cp:revision>
  <dcterms:created xsi:type="dcterms:W3CDTF">2013-11-07T01:13:32Z</dcterms:created>
  <dcterms:modified xsi:type="dcterms:W3CDTF">2014-05-19T07:00:20Z</dcterms:modified>
</cp:coreProperties>
</file>